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78" r:id="rId5"/>
    <p:sldId id="280" r:id="rId6"/>
    <p:sldId id="281" r:id="rId7"/>
    <p:sldId id="289" r:id="rId8"/>
    <p:sldId id="290" r:id="rId9"/>
    <p:sldId id="297" r:id="rId10"/>
    <p:sldId id="298" r:id="rId11"/>
    <p:sldId id="296" r:id="rId12"/>
    <p:sldId id="291" r:id="rId13"/>
    <p:sldId id="292" r:id="rId14"/>
    <p:sldId id="293" r:id="rId15"/>
    <p:sldId id="294" r:id="rId16"/>
    <p:sldId id="295" r:id="rId17"/>
    <p:sldId id="299" r:id="rId18"/>
    <p:sldId id="300" r:id="rId19"/>
    <p:sldId id="301" r:id="rId20"/>
    <p:sldId id="302" r:id="rId21"/>
    <p:sldId id="303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5" autoAdjust="0"/>
    <p:restoredTop sz="94619" autoAdjust="0"/>
  </p:normalViewPr>
  <p:slideViewPr>
    <p:cSldViewPr snapToGrid="0">
      <p:cViewPr varScale="1">
        <p:scale>
          <a:sx n="126" d="100"/>
          <a:sy n="126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2024/5/20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25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537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325" y="1607082"/>
            <a:ext cx="3706889" cy="1821918"/>
          </a:xfrm>
        </p:spPr>
        <p:txBody>
          <a:bodyPr rtlCol="0" anchor="b">
            <a:normAutofit/>
          </a:bodyPr>
          <a:lstStyle/>
          <a:p>
            <a:r>
              <a:rPr lang="zh-CN" altLang="en-US"/>
              <a:t>基于仿真的机器人自主漫游路径规划算法研究与实现</a:t>
            </a:r>
            <a:endParaRPr lang="en-US" alt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6325" y="3900902"/>
            <a:ext cx="3706889" cy="2205537"/>
          </a:xfrm>
        </p:spPr>
        <p:txBody>
          <a:bodyPr rtlCol="0" anchor="t">
            <a:normAutofit/>
          </a:bodyPr>
          <a:lstStyle/>
          <a:p>
            <a:pPr rtl="0"/>
            <a:r>
              <a:rPr lang="zh-CN" altLang="en-US" dirty="0"/>
              <a:t>答辩人：计创</a:t>
            </a:r>
            <a:r>
              <a:rPr lang="en-US" altLang="zh-CN" dirty="0"/>
              <a:t>1801</a:t>
            </a:r>
            <a:r>
              <a:rPr lang="zh-CN" altLang="en-US" dirty="0"/>
              <a:t>王子铭</a:t>
            </a:r>
            <a:endParaRPr lang="en-US" altLang="zh-CN" dirty="0"/>
          </a:p>
          <a:p>
            <a:pPr rtl="0"/>
            <a:r>
              <a:rPr lang="zh-CN" altLang="en-US" dirty="0"/>
              <a:t>指导老师：韩延彬</a:t>
            </a:r>
            <a:endParaRPr lang="en-US" altLang="zh-CN" dirty="0"/>
          </a:p>
        </p:txBody>
      </p: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3D88D880-EF25-467A-79D6-373D51E73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0"/>
          <a:stretch/>
        </p:blipFill>
        <p:spPr>
          <a:xfrm>
            <a:off x="1" y="-1"/>
            <a:ext cx="712132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>
            <a:extLst>
              <a:ext uri="{FF2B5EF4-FFF2-40B4-BE49-F238E27FC236}">
                <a16:creationId xmlns:a16="http://schemas.microsoft.com/office/drawing/2014/main" id="{E042BCE3-5904-A19C-BD58-DFBDD23A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3175"/>
            <a:ext cx="7627567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1AB4DC-DC0B-CAE4-21FF-A58EBF9813D0}"/>
              </a:ext>
            </a:extLst>
          </p:cNvPr>
          <p:cNvSpPr txBox="1"/>
          <p:nvPr/>
        </p:nvSpPr>
        <p:spPr>
          <a:xfrm>
            <a:off x="6869430" y="3354062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机器人偏航的</a:t>
            </a:r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428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8D93DC45-0531-40C9-57AE-D00FFFFA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3237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72EBC1-D956-5355-ABFB-E7A24167CF46}"/>
              </a:ext>
            </a:extLst>
          </p:cNvPr>
          <p:cNvSpPr txBox="1"/>
          <p:nvPr/>
        </p:nvSpPr>
        <p:spPr>
          <a:xfrm>
            <a:off x="6541976" y="324285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地图处理与路径规划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4496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B10C640-862E-C372-516B-F41C803A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>
            <a:off x="6350" y="4763"/>
            <a:ext cx="12204601" cy="568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B41A83-5CE3-4AAB-F2A0-32BE91B853FC}"/>
              </a:ext>
            </a:extLst>
          </p:cNvPr>
          <p:cNvSpPr txBox="1"/>
          <p:nvPr/>
        </p:nvSpPr>
        <p:spPr>
          <a:xfrm>
            <a:off x="2977051" y="5850128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建模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4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>
            <a:extLst>
              <a:ext uri="{FF2B5EF4-FFF2-40B4-BE49-F238E27FC236}">
                <a16:creationId xmlns:a16="http://schemas.microsoft.com/office/drawing/2014/main" id="{C66C04C1-5CB4-7349-4CCD-989EB3BA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3175"/>
            <a:ext cx="6847031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62D851-DBD1-C7F9-06CB-FFD72C762C63}"/>
              </a:ext>
            </a:extLst>
          </p:cNvPr>
          <p:cNvSpPr txBox="1"/>
          <p:nvPr/>
        </p:nvSpPr>
        <p:spPr>
          <a:xfrm>
            <a:off x="6340041" y="326984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着色器构建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8910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>
            <a:extLst>
              <a:ext uri="{FF2B5EF4-FFF2-40B4-BE49-F238E27FC236}">
                <a16:creationId xmlns:a16="http://schemas.microsoft.com/office/drawing/2014/main" id="{7C465C56-D8D6-EC95-E872-0E4EBB63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175"/>
            <a:ext cx="12187237" cy="555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74BA9B-3F6B-D612-7B29-8AF2C4D7427D}"/>
              </a:ext>
            </a:extLst>
          </p:cNvPr>
          <p:cNvSpPr txBox="1"/>
          <p:nvPr/>
        </p:nvSpPr>
        <p:spPr>
          <a:xfrm>
            <a:off x="3048762" y="577450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导航算法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024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>
            <a:extLst>
              <a:ext uri="{FF2B5EF4-FFF2-40B4-BE49-F238E27FC236}">
                <a16:creationId xmlns:a16="http://schemas.microsoft.com/office/drawing/2014/main" id="{1EB24CDA-627A-F1F7-DC9A-18E6F159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4762"/>
            <a:ext cx="7030386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463A22-D130-B59F-C467-60A0D029EE9F}"/>
              </a:ext>
            </a:extLst>
          </p:cNvPr>
          <p:cNvSpPr txBox="1"/>
          <p:nvPr/>
        </p:nvSpPr>
        <p:spPr>
          <a:xfrm>
            <a:off x="5823206" y="3296346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地图节点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4747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284DA6C-B118-8251-1345-DA7C2A7A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0197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4C2ED5-67D6-F539-D49C-1FAD28367672}"/>
              </a:ext>
            </a:extLst>
          </p:cNvPr>
          <p:cNvSpPr txBox="1"/>
          <p:nvPr/>
        </p:nvSpPr>
        <p:spPr>
          <a:xfrm>
            <a:off x="5823206" y="3296346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障碍物判断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071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BF50C81-1DDD-4BA0-036B-888106CB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3175"/>
            <a:ext cx="731411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8E6DF3-A0C7-680D-D30E-D38F9A00FE89}"/>
              </a:ext>
            </a:extLst>
          </p:cNvPr>
          <p:cNvSpPr txBox="1"/>
          <p:nvPr/>
        </p:nvSpPr>
        <p:spPr>
          <a:xfrm>
            <a:off x="6658093" y="3309598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四种常用约束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324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8E6DF3-A0C7-680D-D30E-D38F9A00FE89}"/>
              </a:ext>
            </a:extLst>
          </p:cNvPr>
          <p:cNvSpPr txBox="1"/>
          <p:nvPr/>
        </p:nvSpPr>
        <p:spPr>
          <a:xfrm>
            <a:off x="6658093" y="3309598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四种常用约束</a:t>
            </a:r>
            <a:endParaRPr lang="zh-CN" altLang="en-US" sz="3200" dirty="0"/>
          </a:p>
        </p:txBody>
      </p:sp>
      <p:pic>
        <p:nvPicPr>
          <p:cNvPr id="5" name="图片 4" descr="图片包含 窗户, 飞机场, 电脑, 大&#10;&#10;描述已自动生成">
            <a:extLst>
              <a:ext uri="{FF2B5EF4-FFF2-40B4-BE49-F238E27FC236}">
                <a16:creationId xmlns:a16="http://schemas.microsoft.com/office/drawing/2014/main" id="{8D78953D-533E-4520-D720-11EE211A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4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 anchor="ctr">
            <a:normAutofit/>
          </a:bodyPr>
          <a:lstStyle/>
          <a:p>
            <a:r>
              <a:rPr lang="zh-CN" altLang="en-US" sz="3200" dirty="0"/>
              <a:t>设计思路</a:t>
            </a:r>
            <a:endParaRPr lang="en-US" altLang="zh-CN" sz="32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D420D2-49B9-81EE-A85E-40810CD5D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/>
          <a:lstStyle/>
          <a:p>
            <a:r>
              <a:rPr lang="zh-CN" altLang="en-US" dirty="0"/>
              <a:t>仿真平台</a:t>
            </a:r>
            <a:endParaRPr lang="en-US" altLang="zh-CN" dirty="0"/>
          </a:p>
        </p:txBody>
      </p:sp>
      <p:pic>
        <p:nvPicPr>
          <p:cNvPr id="5" name="图片占位符 4" descr="电脑游戏的截图&#10;&#10;中度可信度描述已自动生成">
            <a:extLst>
              <a:ext uri="{FF2B5EF4-FFF2-40B4-BE49-F238E27FC236}">
                <a16:creationId xmlns:a16="http://schemas.microsoft.com/office/drawing/2014/main" id="{5CE909A8-135E-CD20-A9D4-E60211524AB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3913" b="3913"/>
          <a:stretch>
            <a:fillRect/>
          </a:stretch>
        </p:blipFill>
        <p:spPr>
          <a:xfrm>
            <a:off x="1017588" y="1938338"/>
            <a:ext cx="3092450" cy="1603375"/>
          </a:xfr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09368" y="4572443"/>
            <a:ext cx="3405411" cy="1218758"/>
          </a:xfrm>
        </p:spPr>
        <p:txBody>
          <a:bodyPr rtlCol="0" anchor="t">
            <a:normAutofit/>
          </a:bodyPr>
          <a:lstStyle/>
          <a:p>
            <a:pPr algn="l" rtl="0"/>
            <a:r>
              <a:rPr lang="en-US" altLang="zh-CN" dirty="0"/>
              <a:t>1.</a:t>
            </a:r>
            <a:r>
              <a:rPr lang="zh-CN" altLang="en-US" dirty="0"/>
              <a:t>使用</a:t>
            </a:r>
            <a:r>
              <a:rPr lang="en-US" altLang="zh-CN" dirty="0"/>
              <a:t>Bullet physics </a:t>
            </a:r>
            <a:r>
              <a:rPr lang="en-US" altLang="zh-CN" dirty="0" err="1"/>
              <a:t>c++</a:t>
            </a:r>
            <a:r>
              <a:rPr lang="zh-CN" altLang="en-US" dirty="0"/>
              <a:t>创建物理世界</a:t>
            </a:r>
            <a:endParaRPr lang="en-US" altLang="zh-CN" dirty="0"/>
          </a:p>
          <a:p>
            <a:pPr algn="l" rtl="0"/>
            <a:r>
              <a:rPr lang="en-US" altLang="zh-CN" dirty="0"/>
              <a:t>2.</a:t>
            </a:r>
            <a:r>
              <a:rPr lang="zh-CN" altLang="en-US" dirty="0"/>
              <a:t>使用</a:t>
            </a:r>
            <a:r>
              <a:rPr lang="en-US" altLang="zh-CN" dirty="0"/>
              <a:t>openGL</a:t>
            </a:r>
            <a:r>
              <a:rPr lang="zh-CN" altLang="en-US" dirty="0"/>
              <a:t>将物理世界可视化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ED10142-AB77-6921-1899-7F3830B48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/>
          <a:lstStyle/>
          <a:p>
            <a:r>
              <a:rPr lang="zh-CN" altLang="en-US" dirty="0"/>
              <a:t>仿真机器人</a:t>
            </a:r>
            <a:endParaRPr lang="en-US" altLang="zh-CN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FAB3277-503E-81D3-E80C-3D7972FF1076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37008" y="4572442"/>
            <a:ext cx="3466284" cy="1463834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使用</a:t>
            </a:r>
            <a:r>
              <a:rPr lang="en-US" altLang="zh-CN" dirty="0"/>
              <a:t>Maya</a:t>
            </a:r>
            <a:r>
              <a:rPr lang="zh-CN" altLang="en-US" dirty="0"/>
              <a:t>导入机器人每个部件的模型</a:t>
            </a:r>
            <a:endParaRPr lang="en-US" altLang="zh-CN" dirty="0"/>
          </a:p>
          <a:p>
            <a:pPr algn="l"/>
            <a:r>
              <a:rPr lang="en-US" dirty="0"/>
              <a:t> 2.</a:t>
            </a:r>
            <a:r>
              <a:rPr lang="zh-CN" altLang="en-US" dirty="0"/>
              <a:t>在物理世界里组装机器人</a:t>
            </a:r>
            <a:endParaRPr lang="en-US" altLang="zh-CN" dirty="0"/>
          </a:p>
          <a:p>
            <a:pPr algn="l"/>
            <a:r>
              <a:rPr lang="en-US" altLang="zh-CN" dirty="0"/>
              <a:t> 3.</a:t>
            </a:r>
            <a:r>
              <a:rPr lang="zh-CN" altLang="en-US" dirty="0"/>
              <a:t>调试静态约束、动态约束、传感器参数</a:t>
            </a:r>
            <a:endParaRPr lang="en-US" altLang="zh-CN" dirty="0"/>
          </a:p>
          <a:p>
            <a:pPr algn="l"/>
            <a:endParaRPr lang="en-US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E94F0F1-D864-B657-3DDA-53D8CD052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/>
          <a:lstStyle/>
          <a:p>
            <a:r>
              <a:rPr lang="zh-CN" altLang="en-US" dirty="0"/>
              <a:t>路径规划算法的研究与实现</a:t>
            </a:r>
            <a:endParaRPr lang="en-US" altLang="zh-CN" dirty="0"/>
          </a:p>
        </p:txBody>
      </p:sp>
      <p:pic>
        <p:nvPicPr>
          <p:cNvPr id="8" name="图片占位符 7" descr="电脑萤幕画面&#10;&#10;描述已自动生成">
            <a:extLst>
              <a:ext uri="{FF2B5EF4-FFF2-40B4-BE49-F238E27FC236}">
                <a16:creationId xmlns:a16="http://schemas.microsoft.com/office/drawing/2014/main" id="{2BFA96A5-F167-5F95-894E-41C13461789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t="3822" b="17050"/>
          <a:stretch/>
        </p:blipFill>
        <p:spPr>
          <a:xfrm>
            <a:off x="7979119" y="2013029"/>
            <a:ext cx="3275890" cy="1458097"/>
          </a:xfrm>
        </p:spPr>
      </p:pic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BD345FD-AC48-1F6B-1415-05DCB5C976D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/>
          <a:lstStyle/>
          <a:p>
            <a:pPr algn="l"/>
            <a:r>
              <a:rPr lang="en-US" dirty="0"/>
              <a:t>1.</a:t>
            </a:r>
            <a:r>
              <a:rPr lang="zh-CN" altLang="en-US" dirty="0"/>
              <a:t>使用</a:t>
            </a:r>
            <a:r>
              <a:rPr lang="en-US" altLang="zh-CN" dirty="0" err="1"/>
              <a:t>easyx</a:t>
            </a:r>
            <a:r>
              <a:rPr lang="zh-CN" altLang="en-US" dirty="0"/>
              <a:t>显示实时导航地图</a:t>
            </a:r>
            <a:endParaRPr lang="en-US" altLang="zh-CN" dirty="0"/>
          </a:p>
          <a:p>
            <a:pPr algn="l"/>
            <a:r>
              <a:rPr lang="en-US" dirty="0"/>
              <a:t>2.</a:t>
            </a:r>
            <a:r>
              <a:rPr lang="zh-CN" altLang="en-US" dirty="0"/>
              <a:t>使用栅格化后的地图，对机器人进行路径导航</a:t>
            </a:r>
            <a:endParaRPr 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3BDB114-F818-6B7D-5E1E-94EC1D520F37}"/>
              </a:ext>
            </a:extLst>
          </p:cNvPr>
          <p:cNvSpPr/>
          <p:nvPr/>
        </p:nvSpPr>
        <p:spPr>
          <a:xfrm>
            <a:off x="7514427" y="4208193"/>
            <a:ext cx="467676" cy="210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电脑游戏的截图&#10;&#10;低可信度描述已自动生成">
            <a:extLst>
              <a:ext uri="{FF2B5EF4-FFF2-40B4-BE49-F238E27FC236}">
                <a16:creationId xmlns:a16="http://schemas.microsoft.com/office/drawing/2014/main" id="{8BE659D3-EBFD-BEB2-431B-D17F65E0C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02"/>
          <a:stretch/>
        </p:blipFill>
        <p:spPr>
          <a:xfrm>
            <a:off x="4537911" y="1938338"/>
            <a:ext cx="3064478" cy="1634091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C9D395E4-D3A6-4725-F297-25D317A5A946}"/>
              </a:ext>
            </a:extLst>
          </p:cNvPr>
          <p:cNvSpPr/>
          <p:nvPr/>
        </p:nvSpPr>
        <p:spPr>
          <a:xfrm>
            <a:off x="4110038" y="4208193"/>
            <a:ext cx="467676" cy="210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00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&#10;&#10;中度可信度描述已自动生成">
            <a:extLst>
              <a:ext uri="{FF2B5EF4-FFF2-40B4-BE49-F238E27FC236}">
                <a16:creationId xmlns:a16="http://schemas.microsoft.com/office/drawing/2014/main" id="{67ED6FCD-5263-7C4E-0BCE-A682F2842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9" b="1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219216-F404-8761-E5EE-6DC2F90A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6643172" cy="686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A925D2-830C-CBA3-863C-A389CAD992E3}"/>
              </a:ext>
            </a:extLst>
          </p:cNvPr>
          <p:cNvSpPr txBox="1"/>
          <p:nvPr/>
        </p:nvSpPr>
        <p:spPr>
          <a:xfrm>
            <a:off x="7124284" y="3145416"/>
            <a:ext cx="6094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物体显示三维效果的过程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337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5C9934C-9A03-BCD4-1084-147F29EF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5"/>
          <a:stretch>
            <a:fillRect/>
          </a:stretch>
        </p:blipFill>
        <p:spPr bwMode="auto">
          <a:xfrm>
            <a:off x="4762" y="6350"/>
            <a:ext cx="12192837" cy="642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8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界面&#10;&#10;描述已自动生成">
            <a:extLst>
              <a:ext uri="{FF2B5EF4-FFF2-40B4-BE49-F238E27FC236}">
                <a16:creationId xmlns:a16="http://schemas.microsoft.com/office/drawing/2014/main" id="{16BA53CF-E98E-CB13-D1D4-B0334168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8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萤幕的截图&#10;&#10;描述已自动生成">
            <a:extLst>
              <a:ext uri="{FF2B5EF4-FFF2-40B4-BE49-F238E27FC236}">
                <a16:creationId xmlns:a16="http://schemas.microsoft.com/office/drawing/2014/main" id="{4568EC18-7861-FD92-EAF4-EA769EC5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5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游戏界面&#10;&#10;描述已自动生成">
            <a:extLst>
              <a:ext uri="{FF2B5EF4-FFF2-40B4-BE49-F238E27FC236}">
                <a16:creationId xmlns:a16="http://schemas.microsoft.com/office/drawing/2014/main" id="{51AC461B-B733-A88B-D83D-A89A1BA9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9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ED39C66-A2BD-B720-96F7-918019DC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175"/>
            <a:ext cx="7270742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4F65C0-3E59-FB17-B6DE-BF34367DFAEB}"/>
              </a:ext>
            </a:extLst>
          </p:cNvPr>
          <p:cNvSpPr txBox="1"/>
          <p:nvPr/>
        </p:nvSpPr>
        <p:spPr>
          <a:xfrm>
            <a:off x="8418505" y="3136612"/>
            <a:ext cx="2700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机器人转向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99088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{20E7F52E-16E8-4863-89C5-6240A2A7D812}tf55705232_win32</Template>
  <TotalTime>523</TotalTime>
  <Words>151</Words>
  <Application>Microsoft Macintosh PowerPoint</Application>
  <PresentationFormat>宽屏</PresentationFormat>
  <Paragraphs>28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Microsoft YaHei UI</vt:lpstr>
      <vt:lpstr>Times New Roman</vt:lpstr>
      <vt:lpstr>Wingdings 2</vt:lpstr>
      <vt:lpstr>SlateVTI</vt:lpstr>
      <vt:lpstr>基于仿真的机器人自主漫游路径规划算法研究与实现</vt:lpstr>
      <vt:lpstr>设计思路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基于仿真的机器人自主漫游路径规划算法研究与实现</dc:title>
  <dc:creator>ZIMING WANG</dc:creator>
  <cp:lastModifiedBy>ZIMING WANG</cp:lastModifiedBy>
  <cp:revision>4</cp:revision>
  <dcterms:created xsi:type="dcterms:W3CDTF">2022-05-28T14:45:32Z</dcterms:created>
  <dcterms:modified xsi:type="dcterms:W3CDTF">2024-05-20T09:20:02Z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